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94" r:id="rId3"/>
    <p:sldId id="257" r:id="rId4"/>
    <p:sldId id="292" r:id="rId5"/>
    <p:sldId id="280" r:id="rId6"/>
    <p:sldId id="277" r:id="rId7"/>
    <p:sldId id="274" r:id="rId8"/>
    <p:sldId id="272" r:id="rId9"/>
    <p:sldId id="288" r:id="rId10"/>
    <p:sldId id="271" r:id="rId11"/>
    <p:sldId id="289" r:id="rId12"/>
    <p:sldId id="301" r:id="rId13"/>
    <p:sldId id="302" r:id="rId14"/>
    <p:sldId id="320" r:id="rId15"/>
    <p:sldId id="309" r:id="rId16"/>
    <p:sldId id="311" r:id="rId17"/>
    <p:sldId id="312" r:id="rId18"/>
    <p:sldId id="313" r:id="rId19"/>
    <p:sldId id="315" r:id="rId20"/>
    <p:sldId id="316" r:id="rId21"/>
    <p:sldId id="317" r:id="rId22"/>
    <p:sldId id="318" r:id="rId23"/>
    <p:sldId id="25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4D19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17" autoAdjust="0"/>
    <p:restoredTop sz="94660"/>
  </p:normalViewPr>
  <p:slideViewPr>
    <p:cSldViewPr>
      <p:cViewPr>
        <p:scale>
          <a:sx n="118" d="100"/>
          <a:sy n="118" d="100"/>
        </p:scale>
        <p:origin x="-1434" y="-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38B5E8-71A6-457D-A737-16B0BBCF3099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1E7D54-564F-477D-86DE-3955F99F5D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928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E7D54-564F-477D-86DE-3955F99F5D27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765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E7D54-564F-477D-86DE-3955F99F5D27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765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776" y="1196752"/>
            <a:ext cx="4786346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9050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Развитие мелкой </a:t>
            </a:r>
          </a:p>
          <a:p>
            <a:pPr algn="ctr"/>
            <a:r>
              <a:rPr lang="ru-RU" sz="4800" b="1" dirty="0" smtClean="0">
                <a:ln w="19050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моторики у дошкольников</a:t>
            </a:r>
            <a:endParaRPr lang="ru-RU" sz="4800" b="1" dirty="0">
              <a:ln w="19050">
                <a:solidFill>
                  <a:srgbClr val="C00000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87824" y="4572009"/>
            <a:ext cx="579901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400" b="1" i="1" cap="none" spc="0" dirty="0" smtClean="0">
                <a:ln w="19050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</a:rPr>
              <a:t>Подготовила : </a:t>
            </a:r>
            <a:endParaRPr lang="ru-RU" sz="2400" b="1" i="1" dirty="0">
              <a:ln w="19050">
                <a:solidFill>
                  <a:srgbClr val="00B050"/>
                </a:solidFill>
                <a:prstDash val="solid"/>
              </a:ln>
              <a:solidFill>
                <a:srgbClr val="002060"/>
              </a:solidFill>
            </a:endParaRPr>
          </a:p>
          <a:p>
            <a:pPr algn="r"/>
            <a:r>
              <a:rPr lang="ru-RU" sz="2400" b="1" dirty="0" smtClean="0">
                <a:ln w="19050">
                  <a:solidFill>
                    <a:srgbClr val="00B050"/>
                  </a:solidFill>
                  <a:prstDash val="solid"/>
                </a:ln>
                <a:solidFill>
                  <a:srgbClr val="C00000"/>
                </a:solidFill>
              </a:rPr>
              <a:t>учитель – дефектолог: Морозова М.П.</a:t>
            </a:r>
            <a:endParaRPr lang="ru-RU" sz="2400" b="1" cap="none" spc="0" dirty="0" smtClean="0">
              <a:ln w="19050">
                <a:solidFill>
                  <a:srgbClr val="00B050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4630" y="332656"/>
            <a:ext cx="882696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Как развивать мелкую моторику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9552" y="1102097"/>
            <a:ext cx="828092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-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Массаж ладошек разными предметами (Су – </a:t>
            </a:r>
            <a:r>
              <a:rPr lang="ru-RU" sz="2800" b="1" dirty="0" err="1" smtClean="0">
                <a:solidFill>
                  <a:schemeClr val="accent3">
                    <a:lumMod val="50000"/>
                  </a:schemeClr>
                </a:solidFill>
              </a:rPr>
              <a:t>Джок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</a:p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- Пальчиковые игры</a:t>
            </a:r>
          </a:p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- Собирание матрешек, вкладышей, бус</a:t>
            </a:r>
          </a:p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- Игры с песком</a:t>
            </a:r>
          </a:p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- Игры с конструкторами («</a:t>
            </a:r>
            <a:r>
              <a:rPr lang="ru-RU" sz="2800" b="1" dirty="0" err="1" smtClean="0">
                <a:solidFill>
                  <a:schemeClr val="accent3">
                    <a:lumMod val="50000"/>
                  </a:schemeClr>
                </a:solidFill>
              </a:rPr>
              <a:t>Лего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», строительный, мозаики, липучки)</a:t>
            </a:r>
          </a:p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- Игры со шнуровкой</a:t>
            </a:r>
          </a:p>
          <a:p>
            <a:endParaRPr lang="ru-RU" sz="24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264011" y="1597442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701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14348" y="500042"/>
            <a:ext cx="8001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Как развивать мелкую моторику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27584" y="1484784"/>
            <a:ext cx="777686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- Игры с крупой (сухой бассейн)</a:t>
            </a:r>
          </a:p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- 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Игры с подручными материалами (пробками, крышками от бутылок,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зубной 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пасты,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пуговицами, прищепками)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- Собирание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пазлов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- Отработка графических навыков (штриховка, рисование по точкам,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графический 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диктант)</a:t>
            </a:r>
          </a:p>
        </p:txBody>
      </p:sp>
    </p:spTree>
    <p:extLst>
      <p:ext uri="{BB962C8B-B14F-4D97-AF65-F5344CB8AC3E}">
        <p14:creationId xmlns:p14="http://schemas.microsoft.com/office/powerpoint/2010/main" val="113268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2214554"/>
            <a:ext cx="840108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ПОИГРАЕМ ?!</a:t>
            </a:r>
            <a:endParaRPr lang="ru-RU" sz="66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i="1" dirty="0" smtClean="0">
                <a:solidFill>
                  <a:srgbClr val="FF0000"/>
                </a:solidFill>
              </a:rPr>
              <a:t>МАССАЖ ЛАДОШЕК</a:t>
            </a:r>
          </a:p>
          <a:p>
            <a:pPr marL="0" indent="0">
              <a:buNone/>
            </a:pPr>
            <a:r>
              <a:rPr lang="ru-RU" sz="2800" b="1" i="1" dirty="0" smtClean="0">
                <a:solidFill>
                  <a:srgbClr val="FF0000"/>
                </a:solidFill>
              </a:rPr>
              <a:t> РАЗНЫМИ </a:t>
            </a:r>
          </a:p>
          <a:p>
            <a:pPr marL="0" indent="0">
              <a:buNone/>
            </a:pPr>
            <a:r>
              <a:rPr lang="ru-RU" sz="2800" b="1" i="1" dirty="0" smtClean="0">
                <a:solidFill>
                  <a:srgbClr val="FF0000"/>
                </a:solidFill>
              </a:rPr>
              <a:t>ПРЕДМЕТАМИ</a:t>
            </a:r>
          </a:p>
          <a:p>
            <a:pPr marL="0" indent="0">
              <a:buNone/>
            </a:pPr>
            <a:r>
              <a:rPr lang="ru-RU" sz="2800" b="1" i="1" dirty="0" smtClean="0">
                <a:solidFill>
                  <a:srgbClr val="FF0000"/>
                </a:solidFill>
              </a:rPr>
              <a:t> (СУ – ДЖОК)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068960"/>
            <a:ext cx="4392488" cy="3294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0" y="629330"/>
            <a:ext cx="3277905" cy="2458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8" y="3087759"/>
            <a:ext cx="2664296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ПАЛЬЧИКОВЫЕ ИГРЫ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1196752"/>
            <a:ext cx="3600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3672408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39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620688"/>
            <a:ext cx="8215370" cy="62373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i="1" dirty="0" smtClean="0">
                <a:solidFill>
                  <a:srgbClr val="FF0000"/>
                </a:solidFill>
              </a:rPr>
              <a:t>СОБИРАНИЕ МАТРЕШЕК, </a:t>
            </a:r>
            <a:endParaRPr lang="ru-RU" sz="2800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2800" b="1" i="1" dirty="0" smtClean="0">
                <a:solidFill>
                  <a:srgbClr val="FF0000"/>
                </a:solidFill>
              </a:rPr>
              <a:t>ВКЛАДЫШЕЙ, БУС  </a:t>
            </a:r>
            <a:endParaRPr lang="ru-RU" sz="2800" b="1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1" y="1916832"/>
            <a:ext cx="3672408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1" y="476672"/>
            <a:ext cx="2520280" cy="3360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3717032"/>
            <a:ext cx="3736639" cy="2802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i="1" dirty="0" smtClean="0">
                <a:solidFill>
                  <a:srgbClr val="FF0000"/>
                </a:solidFill>
              </a:rPr>
              <a:t>ИГРЫ С ПЕСКОМ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3744416" cy="499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1196753"/>
            <a:ext cx="3570734" cy="4992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348" y="500042"/>
            <a:ext cx="7972452" cy="5626121"/>
          </a:xfrm>
        </p:spPr>
        <p:txBody>
          <a:bodyPr/>
          <a:lstStyle/>
          <a:p>
            <a:pPr marL="0" indent="0">
              <a:buNone/>
            </a:pPr>
            <a:r>
              <a:rPr lang="ru-RU" sz="2800" b="1" i="1" dirty="0" smtClean="0">
                <a:solidFill>
                  <a:srgbClr val="FF0000"/>
                </a:solidFill>
              </a:rPr>
              <a:t>ИГРЫ С </a:t>
            </a:r>
          </a:p>
          <a:p>
            <a:pPr marL="0" indent="0">
              <a:buNone/>
            </a:pPr>
            <a:r>
              <a:rPr lang="ru-RU" sz="2800" b="1" i="1" dirty="0" smtClean="0">
                <a:solidFill>
                  <a:srgbClr val="FF0000"/>
                </a:solidFill>
              </a:rPr>
              <a:t>КОНСТРУКТОРАМИ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3528392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908720"/>
            <a:ext cx="3779912" cy="2834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3758416"/>
            <a:ext cx="3779912" cy="2834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ИГРЫ СО ШНУРОВКОЙ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3782549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1772816"/>
            <a:ext cx="4176464" cy="3348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381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ИГРЫ С КРУПОЙ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1203530"/>
            <a:ext cx="33944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1203530"/>
            <a:ext cx="3384376" cy="4512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824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1" descr="заикание.NET: Человечек Пенфилд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357298"/>
            <a:ext cx="4214842" cy="40902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5214942" y="785794"/>
            <a:ext cx="364333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134D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Канадский ученый нейрохирург Уайлдер </a:t>
            </a:r>
            <a:r>
              <a:rPr lang="ru-RU" sz="4000" b="1" dirty="0" err="1" smtClean="0">
                <a:solidFill>
                  <a:srgbClr val="134D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Грейвс</a:t>
            </a:r>
            <a:r>
              <a:rPr lang="ru-RU" sz="4000" b="1" dirty="0" smtClean="0">
                <a:solidFill>
                  <a:srgbClr val="134D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err="1" smtClean="0">
                <a:solidFill>
                  <a:srgbClr val="134D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Пенфилд</a:t>
            </a:r>
            <a:r>
              <a:rPr lang="ru-RU" sz="4000" b="1" dirty="0" smtClean="0">
                <a:solidFill>
                  <a:srgbClr val="134D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изобразил </a:t>
            </a: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МОЗГ ЧЕЛОВЕКА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960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ИГРЫ С ПОДРУЧНЫМИ МАТЕРИАЛАМИ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916832"/>
            <a:ext cx="3936437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1124744"/>
            <a:ext cx="3384376" cy="4512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692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800" b="1" i="1" dirty="0" smtClean="0">
                <a:solidFill>
                  <a:srgbClr val="FF0000"/>
                </a:solidFill>
              </a:rPr>
              <a:t>СОБИРАНИЕ ПАЗЛОВ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3477834" cy="398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476673"/>
            <a:ext cx="3168352" cy="3214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3501008"/>
            <a:ext cx="3816424" cy="2862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653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ОТРАБОТКА ГРАФИЧЕСКИХ НАВЫКОВ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3861048"/>
            <a:ext cx="3541071" cy="2655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3528392" cy="2598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0" y="1988840"/>
            <a:ext cx="4416490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700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flipH="1">
            <a:off x="1375115" y="1772816"/>
            <a:ext cx="6500858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Благодарю</a:t>
            </a:r>
            <a:endParaRPr lang="ru-RU" sz="66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6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за внимание!</a:t>
            </a:r>
          </a:p>
          <a:p>
            <a:pPr algn="ctr"/>
            <a:endParaRPr lang="ru-RU" sz="6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380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8770" y="764704"/>
            <a:ext cx="8215005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134D1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«Истоки </a:t>
            </a:r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134D1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способностей</a:t>
            </a:r>
          </a:p>
          <a:p>
            <a:pPr algn="ctr"/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134D1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5400" b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134D1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и </a:t>
            </a:r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134D1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дарований </a:t>
            </a:r>
            <a:r>
              <a:rPr lang="ru-RU" sz="5400" b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134D1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детей </a:t>
            </a:r>
            <a:endParaRPr lang="ru-RU" sz="5400" b="1" cap="none" spc="0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134D19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/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134D1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находятся </a:t>
            </a:r>
          </a:p>
          <a:p>
            <a:pPr algn="ctr"/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134D1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на </a:t>
            </a:r>
            <a:r>
              <a:rPr lang="ru-RU" sz="5400" b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134D1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кончиках их пальцев</a:t>
            </a:r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134D1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»</a:t>
            </a:r>
          </a:p>
          <a:p>
            <a:pPr algn="ctr"/>
            <a:r>
              <a:rPr lang="ru-RU" sz="5400" b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/>
            </a:r>
            <a:br>
              <a:rPr lang="ru-RU" sz="5400" b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ru-RU" sz="5400" b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        </a:t>
            </a:r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5400" b="1" i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В.А. Сухомлинский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95536" y="1412776"/>
            <a:ext cx="8416535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3200" b="1" cap="none" spc="0" dirty="0" smtClean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овокупность скоординированных </a:t>
            </a:r>
          </a:p>
          <a:p>
            <a:pPr algn="ctr"/>
            <a:r>
              <a:rPr lang="ru-RU" sz="3200" b="1" cap="none" spc="0" dirty="0" smtClean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действий </a:t>
            </a:r>
            <a:r>
              <a:rPr lang="ru-RU" sz="3200" b="1" cap="none" spc="0" dirty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нервной, </a:t>
            </a:r>
            <a:r>
              <a:rPr lang="ru-RU" sz="3200" b="1" cap="none" spc="0" dirty="0" smtClean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мышечной и </a:t>
            </a:r>
            <a:endParaRPr lang="ru-RU" sz="3200" b="1" cap="none" spc="0" dirty="0">
              <a:ln w="11430"/>
              <a:solidFill>
                <a:srgbClr val="134D1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cap="none" spc="0" dirty="0" smtClean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костной </a:t>
            </a:r>
            <a:r>
              <a:rPr lang="ru-RU" sz="3200" b="1" cap="none" spc="0" dirty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систем, часто в сочетании </a:t>
            </a:r>
            <a:br>
              <a:rPr lang="ru-RU" sz="3200" b="1" cap="none" spc="0" dirty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cap="none" spc="0" dirty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3200" b="1" cap="none" spc="0" dirty="0" smtClean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cap="none" spc="0" dirty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 зрительной </a:t>
            </a:r>
            <a:r>
              <a:rPr lang="ru-RU" sz="3200" b="1" cap="none" spc="0" dirty="0" smtClean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системой </a:t>
            </a:r>
            <a:r>
              <a:rPr lang="ru-RU" sz="3200" b="1" cap="none" spc="0" dirty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3200" b="1" cap="none" spc="0" dirty="0" smtClean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выполнении </a:t>
            </a:r>
          </a:p>
          <a:p>
            <a:pPr algn="ctr"/>
            <a:r>
              <a:rPr lang="ru-RU" sz="3200" b="1" cap="none" spc="0" dirty="0" smtClean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мелких </a:t>
            </a:r>
            <a:r>
              <a:rPr lang="ru-RU" sz="3200" b="1" cap="none" spc="0" dirty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точных </a:t>
            </a:r>
            <a:r>
              <a:rPr lang="ru-RU" sz="3200" b="1" cap="none" spc="0" dirty="0" smtClean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cap="none" spc="0" dirty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движений   </a:t>
            </a:r>
            <a:r>
              <a:rPr lang="ru-RU" sz="3200" b="1" cap="none" spc="0" dirty="0" smtClean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кистями</a:t>
            </a:r>
          </a:p>
          <a:p>
            <a:pPr algn="ctr"/>
            <a:r>
              <a:rPr lang="ru-RU" sz="3200" b="1" cap="none" spc="0" dirty="0" smtClean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3200" b="1" cap="none" spc="0" dirty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пальцами рук и ног. </a:t>
            </a:r>
            <a:endParaRPr lang="ru-RU" sz="3200" b="1" cap="none" spc="0" dirty="0" smtClean="0">
              <a:ln w="11430"/>
              <a:solidFill>
                <a:srgbClr val="134D1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cap="none" spc="0" dirty="0" smtClean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200" b="1" cap="none" spc="0" dirty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применении к моторным </a:t>
            </a:r>
            <a:r>
              <a:rPr lang="ru-RU" sz="3200" b="1" cap="none" spc="0" dirty="0" smtClean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навыкам </a:t>
            </a:r>
            <a:r>
              <a:rPr lang="ru-RU" sz="3200" b="1" cap="none" spc="0" dirty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руки </a:t>
            </a:r>
            <a:endParaRPr lang="ru-RU" sz="3200" b="1" cap="none" spc="0" dirty="0" smtClean="0">
              <a:ln w="11430"/>
              <a:solidFill>
                <a:srgbClr val="134D1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cap="none" spc="0" dirty="0" smtClean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пальцев часто </a:t>
            </a:r>
            <a:r>
              <a:rPr lang="ru-RU" sz="3200" b="1" cap="none" spc="0" dirty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используется </a:t>
            </a:r>
            <a:endParaRPr lang="ru-RU" sz="3200" b="1" cap="none" spc="0" dirty="0" smtClean="0">
              <a:ln w="11430"/>
              <a:solidFill>
                <a:srgbClr val="134D1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cap="none" spc="0" dirty="0" smtClean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термин </a:t>
            </a:r>
            <a:r>
              <a:rPr lang="ru-RU" sz="3200" b="1" cap="none" spc="0" dirty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ловкость</a:t>
            </a:r>
            <a:r>
              <a:rPr lang="ru-RU" sz="3200" b="1" cap="none" spc="0" dirty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406654" y="529961"/>
            <a:ext cx="64383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Мелкая моторика 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722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297367" y="303039"/>
            <a:ext cx="26320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Задачи: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5240" y="1226369"/>
            <a:ext cx="7724167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* Воздействие </a:t>
            </a:r>
            <a:r>
              <a:rPr lang="ru-RU" sz="3200" b="1" cap="none" spc="0" dirty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 </a:t>
            </a:r>
            <a:r>
              <a:rPr lang="ru-RU" sz="3200" b="1" cap="none" spc="0" dirty="0" smtClean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биологически</a:t>
            </a:r>
          </a:p>
          <a:p>
            <a:pPr algn="ctr"/>
            <a:r>
              <a:rPr lang="ru-RU" sz="3200" b="1" cap="none" spc="0" dirty="0" smtClean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200" b="1" cap="none" spc="0" dirty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активные точки </a:t>
            </a:r>
            <a:r>
              <a:rPr lang="ru-RU" sz="3200" b="1" cap="none" spc="0" dirty="0" smtClean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организма. </a:t>
            </a:r>
          </a:p>
          <a:p>
            <a:pPr algn="ctr"/>
            <a:r>
              <a:rPr lang="ru-RU" sz="3200" b="1" dirty="0" smtClean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* Улучшение координации  и точности</a:t>
            </a:r>
          </a:p>
          <a:p>
            <a:pPr algn="ctr"/>
            <a:r>
              <a:rPr lang="ru-RU" sz="3200" b="1" dirty="0" smtClean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движений руки и глаза, гибкость рук, </a:t>
            </a:r>
          </a:p>
          <a:p>
            <a:pPr algn="ctr"/>
            <a:r>
              <a:rPr lang="ru-RU" sz="3200" b="1" dirty="0" smtClean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ритмичность.</a:t>
            </a:r>
          </a:p>
          <a:p>
            <a:pPr algn="ctr"/>
            <a:r>
              <a:rPr lang="ru-RU" sz="3200" b="1" cap="none" spc="0" dirty="0" smtClean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* Содействовать нормализации речевой</a:t>
            </a:r>
          </a:p>
          <a:p>
            <a:pPr algn="ctr"/>
            <a:r>
              <a:rPr lang="ru-RU" sz="3200" b="1" cap="none" spc="0" dirty="0" smtClean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функции</a:t>
            </a:r>
          </a:p>
          <a:p>
            <a:pPr algn="ctr"/>
            <a:r>
              <a:rPr lang="ru-RU" sz="3200" b="1" cap="none" spc="0" dirty="0" smtClean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*Стимулирование речевых зон </a:t>
            </a:r>
            <a:r>
              <a:rPr lang="ru-RU" sz="3200" b="1" cap="none" spc="0" dirty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коры </a:t>
            </a:r>
            <a:endParaRPr lang="ru-RU" sz="3200" b="1" dirty="0">
              <a:ln w="11430"/>
              <a:solidFill>
                <a:srgbClr val="134D1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3200" b="1" cap="none" spc="0" dirty="0" smtClean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головного мозга .</a:t>
            </a:r>
            <a:endParaRPr lang="ru-RU" sz="3200" b="1" cap="none" spc="0" dirty="0">
              <a:ln w="11430"/>
              <a:solidFill>
                <a:srgbClr val="134D1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290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57224" y="785794"/>
            <a:ext cx="764386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400"/>
              </a:spcBef>
            </a:pPr>
            <a:r>
              <a:rPr lang="ru-RU" sz="2400" b="1" dirty="0">
                <a:solidFill>
                  <a:srgbClr val="00B050"/>
                </a:solidFill>
              </a:rPr>
              <a:t>     </a:t>
            </a:r>
            <a:r>
              <a:rPr lang="ru-RU" sz="3200" b="1" dirty="0">
                <a:solidFill>
                  <a:srgbClr val="134D19"/>
                </a:solidFill>
              </a:rPr>
              <a:t>Уровень развития мелкой моторики - один из показателей </a:t>
            </a:r>
            <a:r>
              <a:rPr lang="ru-RU" sz="3200" b="1" dirty="0">
                <a:solidFill>
                  <a:srgbClr val="C00000"/>
                </a:solidFill>
              </a:rPr>
              <a:t> </a:t>
            </a:r>
            <a:r>
              <a:rPr lang="ru-RU" sz="3200" b="1" i="1" dirty="0">
                <a:solidFill>
                  <a:srgbClr val="C00000"/>
                </a:solidFill>
              </a:rPr>
              <a:t>интеллектуальной готовности</a:t>
            </a:r>
            <a:r>
              <a:rPr lang="ru-RU" sz="3200" b="1" i="1" dirty="0">
                <a:solidFill>
                  <a:srgbClr val="134D19"/>
                </a:solidFill>
              </a:rPr>
              <a:t> </a:t>
            </a:r>
            <a:r>
              <a:rPr lang="ru-RU" sz="3200" b="1" dirty="0">
                <a:solidFill>
                  <a:srgbClr val="134D19"/>
                </a:solidFill>
              </a:rPr>
              <a:t>к школьному  обучению.</a:t>
            </a:r>
          </a:p>
          <a:p>
            <a:pPr>
              <a:spcBef>
                <a:spcPts val="2400"/>
              </a:spcBef>
            </a:pPr>
            <a:r>
              <a:rPr lang="ru-RU" sz="3200" b="1" dirty="0">
                <a:solidFill>
                  <a:srgbClr val="134D19"/>
                </a:solidFill>
              </a:rPr>
              <a:t>Ребёнок, у которого достаточно хорошо развита мелкая моторика, умеет логически рассуждать, у него высокий уровень развития </a:t>
            </a:r>
            <a:r>
              <a:rPr lang="ru-RU" sz="3200" b="1" dirty="0" smtClean="0">
                <a:solidFill>
                  <a:srgbClr val="134D19"/>
                </a:solidFill>
              </a:rPr>
              <a:t>памяти, внимания</a:t>
            </a:r>
            <a:r>
              <a:rPr lang="ru-RU" sz="3200" b="1" dirty="0">
                <a:solidFill>
                  <a:srgbClr val="134D19"/>
                </a:solidFill>
              </a:rPr>
              <a:t> </a:t>
            </a:r>
            <a:r>
              <a:rPr lang="ru-RU" sz="3200" b="1" dirty="0" smtClean="0">
                <a:solidFill>
                  <a:srgbClr val="134D19"/>
                </a:solidFill>
              </a:rPr>
              <a:t>и </a:t>
            </a:r>
            <a:r>
              <a:rPr lang="ru-RU" sz="3200" b="1" dirty="0">
                <a:solidFill>
                  <a:srgbClr val="134D19"/>
                </a:solidFill>
              </a:rPr>
              <a:t>связной речи.</a:t>
            </a:r>
          </a:p>
        </p:txBody>
      </p:sp>
    </p:spTree>
    <p:extLst>
      <p:ext uri="{BB962C8B-B14F-4D97-AF65-F5344CB8AC3E}">
        <p14:creationId xmlns:p14="http://schemas.microsoft.com/office/powerpoint/2010/main" val="319986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73864" y="260648"/>
            <a:ext cx="579626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Зачем нужно развивать</a:t>
            </a:r>
            <a:br>
              <a:rPr lang="ru-RU" sz="4000" b="1" cap="none" spc="50" dirty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4000" b="1" cap="none" spc="50" dirty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мелкую моторику?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98412" y="1584086"/>
            <a:ext cx="8154733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Мелкая </a:t>
            </a:r>
            <a:r>
              <a:rPr lang="ru-RU" sz="3600" b="1" cap="none" spc="0" dirty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моторика – </a:t>
            </a:r>
            <a:r>
              <a:rPr lang="ru-RU" sz="3600" b="1" cap="none" spc="0" dirty="0" smtClean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основа развития </a:t>
            </a:r>
          </a:p>
          <a:p>
            <a:r>
              <a:rPr lang="ru-RU" sz="3600" b="1" cap="none" spc="0" dirty="0" smtClean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                психических процессов: </a:t>
            </a:r>
          </a:p>
          <a:p>
            <a:r>
              <a:rPr lang="ru-RU" sz="3600" b="1" cap="none" spc="0" dirty="0" smtClean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 - внимания</a:t>
            </a:r>
            <a:r>
              <a:rPr lang="ru-RU" sz="3600" b="1" dirty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sz="3600" b="1" dirty="0" smtClean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                      </a:t>
            </a:r>
            <a:r>
              <a:rPr lang="ru-RU" sz="3600" b="1" cap="none" spc="0" dirty="0" smtClean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- памяти </a:t>
            </a:r>
          </a:p>
          <a:p>
            <a:r>
              <a:rPr lang="ru-RU" sz="3600" b="1" dirty="0" smtClean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 - </a:t>
            </a:r>
            <a:r>
              <a:rPr lang="ru-RU" sz="3600" b="1" cap="none" spc="0" dirty="0" smtClean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восприятия                    - мышления  </a:t>
            </a:r>
          </a:p>
          <a:p>
            <a:r>
              <a:rPr lang="ru-RU" sz="3600" b="1" dirty="0" smtClean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 - </a:t>
            </a:r>
            <a:r>
              <a:rPr lang="ru-RU" sz="3600" b="1" cap="none" spc="0" dirty="0" smtClean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пространственных       - речи            представлений.</a:t>
            </a:r>
            <a:endParaRPr lang="ru-RU" sz="3600" b="1" cap="none" spc="0" dirty="0">
              <a:ln w="11430"/>
              <a:solidFill>
                <a:srgbClr val="134D1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488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8" y="2420888"/>
            <a:ext cx="2581672" cy="359891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590181" y="2449286"/>
            <a:ext cx="5084789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Работа головного мозга</a:t>
            </a:r>
          </a:p>
          <a:p>
            <a:pPr algn="ctr"/>
            <a:r>
              <a:rPr lang="ru-RU" sz="3600" b="1" cap="none" spc="0" dirty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Состояние желудка</a:t>
            </a:r>
          </a:p>
          <a:p>
            <a:pPr algn="ctr"/>
            <a:r>
              <a:rPr lang="ru-RU" sz="3600" b="1" cap="none" spc="0" dirty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Состояние кишечника</a:t>
            </a:r>
          </a:p>
          <a:p>
            <a:pPr algn="ctr"/>
            <a:r>
              <a:rPr lang="ru-RU" sz="3600" b="1" cap="none" spc="0" dirty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Работа печени и почек</a:t>
            </a:r>
          </a:p>
          <a:p>
            <a:pPr algn="ctr"/>
            <a:r>
              <a:rPr lang="ru-RU" sz="3600" b="1" cap="none" spc="0" dirty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Работа сердца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5580112" y="2924944"/>
            <a:ext cx="432048" cy="100811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5072066" y="2786058"/>
            <a:ext cx="1582466" cy="642942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5500694" y="2857496"/>
            <a:ext cx="1601148" cy="1071570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5572132" y="3143249"/>
            <a:ext cx="1875432" cy="1143007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4643438" y="3643314"/>
            <a:ext cx="3311228" cy="1428760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444489" y="672913"/>
            <a:ext cx="819083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Влияние  мелкой моторики </a:t>
            </a:r>
            <a:endParaRPr lang="ru-RU" sz="36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 развитие </a:t>
            </a:r>
            <a:r>
              <a:rPr lang="ru-RU" sz="3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всего организма ребёнка</a:t>
            </a:r>
          </a:p>
        </p:txBody>
      </p:sp>
    </p:spTree>
    <p:extLst>
      <p:ext uri="{BB962C8B-B14F-4D97-AF65-F5344CB8AC3E}">
        <p14:creationId xmlns:p14="http://schemas.microsoft.com/office/powerpoint/2010/main" val="355910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7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02024" y="404664"/>
            <a:ext cx="52840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Формы работы: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14059" y="1327994"/>
            <a:ext cx="7544155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* Совместная деятельность </a:t>
            </a:r>
          </a:p>
          <a:p>
            <a:pPr algn="ctr"/>
            <a:r>
              <a:rPr lang="ru-RU" sz="4400" b="1" dirty="0" smtClean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родителей с ребенком.</a:t>
            </a:r>
          </a:p>
          <a:p>
            <a:pPr algn="ctr"/>
            <a:r>
              <a:rPr lang="ru-RU" sz="4400" b="1" dirty="0" smtClean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* Свободная самостоятельная</a:t>
            </a:r>
          </a:p>
          <a:p>
            <a:pPr algn="ctr"/>
            <a:r>
              <a:rPr lang="ru-RU" sz="4400" b="1" cap="none" spc="0" dirty="0" smtClean="0">
                <a:ln w="11430"/>
                <a:solidFill>
                  <a:srgbClr val="134D1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деятельность самих детей.</a:t>
            </a:r>
            <a:endParaRPr lang="ru-RU" sz="4400" b="1" cap="none" spc="0" dirty="0">
              <a:ln w="11430"/>
              <a:solidFill>
                <a:srgbClr val="134D1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413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00000"/>
      </a:hlink>
      <a:folHlink>
        <a:srgbClr val="D99694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1193</TotalTime>
  <Words>302</Words>
  <Application>Microsoft Office PowerPoint</Application>
  <PresentationFormat>Экран (4:3)</PresentationFormat>
  <Paragraphs>82</Paragraphs>
  <Slides>23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ПАЛЬЧИКОВЫЕ ИГРЫ</vt:lpstr>
      <vt:lpstr>Презентация PowerPoint</vt:lpstr>
      <vt:lpstr>Презентация PowerPoint</vt:lpstr>
      <vt:lpstr>Презентация PowerPoint</vt:lpstr>
      <vt:lpstr>ИГРЫ СО ШНУРОВКОЙ</vt:lpstr>
      <vt:lpstr>ИГРЫ С КРУПОЙ</vt:lpstr>
      <vt:lpstr>ИГРЫ С ПОДРУЧНЫМИ МАТЕРИАЛАМИ</vt:lpstr>
      <vt:lpstr>СОБИРАНИЕ ПАЗЛОВ</vt:lpstr>
      <vt:lpstr>ОТРАБОТКА ГРАФИЧЕСКИХ НАВЫКОВ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JEKA</cp:lastModifiedBy>
  <cp:revision>104</cp:revision>
  <dcterms:created xsi:type="dcterms:W3CDTF">2013-08-18T05:10:05Z</dcterms:created>
  <dcterms:modified xsi:type="dcterms:W3CDTF">2021-01-20T11:29:57Z</dcterms:modified>
</cp:coreProperties>
</file>